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9"/>
  </p:notesMasterIdLst>
  <p:sldIdLst>
    <p:sldId id="256" r:id="rId2"/>
    <p:sldId id="257" r:id="rId3"/>
    <p:sldId id="258" r:id="rId4"/>
    <p:sldId id="262" r:id="rId5"/>
    <p:sldId id="259"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08"/>
  </p:normalViewPr>
  <p:slideViewPr>
    <p:cSldViewPr snapToGrid="0" snapToObjects="1">
      <p:cViewPr>
        <p:scale>
          <a:sx n="89" d="100"/>
          <a:sy n="89" d="100"/>
        </p:scale>
        <p:origin x="75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E05AD-9184-FD4C-A9FA-88AF2E2D1463}" type="datetimeFigureOut">
              <a:rPr lang="en-US" smtClean="0"/>
              <a:t>12/15/22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AF3E-0B91-D94D-8D74-520E8E62DBBE}" type="slidenum">
              <a:rPr lang="en-US" smtClean="0"/>
              <a:t>‹#›</a:t>
            </a:fld>
            <a:endParaRPr lang="en-US"/>
          </a:p>
        </p:txBody>
      </p:sp>
    </p:spTree>
    <p:extLst>
      <p:ext uri="{BB962C8B-B14F-4D97-AF65-F5344CB8AC3E}">
        <p14:creationId xmlns:p14="http://schemas.microsoft.com/office/powerpoint/2010/main" val="180144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AF3E-0B91-D94D-8D74-520E8E62DBBE}" type="slidenum">
              <a:rPr lang="en-US" smtClean="0"/>
              <a:t>1</a:t>
            </a:fld>
            <a:endParaRPr lang="en-US"/>
          </a:p>
        </p:txBody>
      </p:sp>
    </p:spTree>
    <p:extLst>
      <p:ext uri="{BB962C8B-B14F-4D97-AF65-F5344CB8AC3E}">
        <p14:creationId xmlns:p14="http://schemas.microsoft.com/office/powerpoint/2010/main" val="227357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AF3E-0B91-D94D-8D74-520E8E62DBBE}" type="slidenum">
              <a:rPr lang="en-US" smtClean="0"/>
              <a:t>5</a:t>
            </a:fld>
            <a:endParaRPr lang="en-US"/>
          </a:p>
        </p:txBody>
      </p:sp>
    </p:spTree>
    <p:extLst>
      <p:ext uri="{BB962C8B-B14F-4D97-AF65-F5344CB8AC3E}">
        <p14:creationId xmlns:p14="http://schemas.microsoft.com/office/powerpoint/2010/main" val="91796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12/15/22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460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9356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280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675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20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44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035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49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4595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5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12/15/22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3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12/15/22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5192409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unsplash.com/photos/5t4qCgtaLG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766DE-3B56-8D40-A3D4-97C07FB45092}"/>
              </a:ext>
            </a:extLst>
          </p:cNvPr>
          <p:cNvSpPr>
            <a:spLocks noGrp="1"/>
          </p:cNvSpPr>
          <p:nvPr>
            <p:ph type="ctrTitle"/>
          </p:nvPr>
        </p:nvSpPr>
        <p:spPr>
          <a:xfrm>
            <a:off x="1524000" y="1122363"/>
            <a:ext cx="9144000" cy="3063240"/>
          </a:xfrm>
        </p:spPr>
        <p:txBody>
          <a:bodyPr>
            <a:normAutofit/>
          </a:bodyPr>
          <a:lstStyle/>
          <a:p>
            <a:pPr algn="ctr"/>
            <a:r>
              <a:rPr lang="en-US" dirty="0"/>
              <a:t>Symbolism in Tattoo Art</a:t>
            </a:r>
          </a:p>
        </p:txBody>
      </p:sp>
      <p:sp>
        <p:nvSpPr>
          <p:cNvPr id="3" name="Subtitle 2">
            <a:extLst>
              <a:ext uri="{FF2B5EF4-FFF2-40B4-BE49-F238E27FC236}">
                <a16:creationId xmlns:a16="http://schemas.microsoft.com/office/drawing/2014/main" id="{C2608D14-EBB5-A249-865F-914D02C67C4F}"/>
              </a:ext>
            </a:extLst>
          </p:cNvPr>
          <p:cNvSpPr>
            <a:spLocks noGrp="1"/>
          </p:cNvSpPr>
          <p:nvPr>
            <p:ph type="subTitle" idx="1"/>
          </p:nvPr>
        </p:nvSpPr>
        <p:spPr>
          <a:xfrm>
            <a:off x="1524000" y="4599432"/>
            <a:ext cx="9144000" cy="1225296"/>
          </a:xfrm>
        </p:spPr>
        <p:txBody>
          <a:bodyPr>
            <a:normAutofit/>
          </a:bodyPr>
          <a:lstStyle/>
          <a:p>
            <a:pPr algn="ctr"/>
            <a:r>
              <a:rPr lang="en-US" sz="4500" dirty="0"/>
              <a:t>A major project overview</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Background pattern&#10;&#10;Description automatically generated">
            <a:extLst>
              <a:ext uri="{FF2B5EF4-FFF2-40B4-BE49-F238E27FC236}">
                <a16:creationId xmlns:a16="http://schemas.microsoft.com/office/drawing/2014/main" id="{315B668A-1BEA-A945-B745-D62C1F8F6EC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31655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CB72-7ADA-3948-8B5E-ADEFA8FA5D21}"/>
              </a:ext>
            </a:extLst>
          </p:cNvPr>
          <p:cNvSpPr>
            <a:spLocks noGrp="1"/>
          </p:cNvSpPr>
          <p:nvPr>
            <p:ph type="title"/>
          </p:nvPr>
        </p:nvSpPr>
        <p:spPr/>
        <p:txBody>
          <a:bodyPr/>
          <a:lstStyle/>
          <a:p>
            <a:r>
              <a:rPr lang="en-US"/>
              <a:t>Project Overview</a:t>
            </a:r>
            <a:endParaRPr lang="en-US" dirty="0"/>
          </a:p>
        </p:txBody>
      </p:sp>
      <p:sp>
        <p:nvSpPr>
          <p:cNvPr id="3" name="Content Placeholder 2">
            <a:extLst>
              <a:ext uri="{FF2B5EF4-FFF2-40B4-BE49-F238E27FC236}">
                <a16:creationId xmlns:a16="http://schemas.microsoft.com/office/drawing/2014/main" id="{48553843-7843-7F45-8A00-548577D83F42}"/>
              </a:ext>
            </a:extLst>
          </p:cNvPr>
          <p:cNvSpPr>
            <a:spLocks noGrp="1"/>
          </p:cNvSpPr>
          <p:nvPr>
            <p:ph idx="1"/>
          </p:nvPr>
        </p:nvSpPr>
        <p:spPr>
          <a:xfrm>
            <a:off x="378541" y="2079522"/>
            <a:ext cx="5935835" cy="4251960"/>
          </a:xfrm>
        </p:spPr>
        <p:txBody>
          <a:bodyPr>
            <a:noAutofit/>
          </a:bodyPr>
          <a:lstStyle/>
          <a:p>
            <a:r>
              <a:rPr lang="en-GB" b="1" i="0" u="none" strike="noStrike" dirty="0">
                <a:solidFill>
                  <a:srgbClr val="000000"/>
                </a:solidFill>
                <a:effectLst/>
              </a:rPr>
              <a:t>In this research dossier, we will delve into the fascinating world of symbolism and it's importance in the rich history of tattoo design. Symbolism has been an important aspect in all areas of design over the ages from Graphic Design to illustration, and in recent years (as tattooing has risen in popularity) we ask what place symbolism has in modern and ancient practises of tattoo art</a:t>
            </a:r>
          </a:p>
          <a:p>
            <a:r>
              <a:rPr lang="en-GB" b="1" dirty="0">
                <a:solidFill>
                  <a:srgbClr val="000000"/>
                </a:solidFill>
              </a:rPr>
              <a:t>This research will be split into 4 blog posts: Symbolism, Tattoo history, Symbolism in Tattoo Design, and finally a discussion of the Design Outcome.</a:t>
            </a:r>
            <a:endParaRPr lang="en-US" b="1" dirty="0"/>
          </a:p>
        </p:txBody>
      </p:sp>
      <p:pic>
        <p:nvPicPr>
          <p:cNvPr id="5" name="Picture 4">
            <a:extLst>
              <a:ext uri="{FF2B5EF4-FFF2-40B4-BE49-F238E27FC236}">
                <a16:creationId xmlns:a16="http://schemas.microsoft.com/office/drawing/2014/main" id="{E58540C4-6A79-A441-A5EB-3B9EF8FB2F52}"/>
              </a:ext>
            </a:extLst>
          </p:cNvPr>
          <p:cNvPicPr>
            <a:picLocks noChangeAspect="1"/>
          </p:cNvPicPr>
          <p:nvPr/>
        </p:nvPicPr>
        <p:blipFill>
          <a:blip r:embed="rId2"/>
          <a:stretch>
            <a:fillRect/>
          </a:stretch>
        </p:blipFill>
        <p:spPr>
          <a:xfrm>
            <a:off x="6691121" y="2256502"/>
            <a:ext cx="5122338" cy="3639153"/>
          </a:xfrm>
          <a:prstGeom prst="rect">
            <a:avLst/>
          </a:prstGeom>
        </p:spPr>
      </p:pic>
    </p:spTree>
    <p:extLst>
      <p:ext uri="{BB962C8B-B14F-4D97-AF65-F5344CB8AC3E}">
        <p14:creationId xmlns:p14="http://schemas.microsoft.com/office/powerpoint/2010/main" val="38844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A9E8-641E-2242-BAC1-DF80448EDF8B}"/>
              </a:ext>
            </a:extLst>
          </p:cNvPr>
          <p:cNvSpPr>
            <a:spLocks noGrp="1"/>
          </p:cNvSpPr>
          <p:nvPr>
            <p:ph type="title"/>
          </p:nvPr>
        </p:nvSpPr>
        <p:spPr/>
        <p:txBody>
          <a:bodyPr/>
          <a:lstStyle/>
          <a:p>
            <a:r>
              <a:rPr lang="en-US" dirty="0"/>
              <a:t>Symbolism</a:t>
            </a:r>
          </a:p>
        </p:txBody>
      </p:sp>
      <p:sp>
        <p:nvSpPr>
          <p:cNvPr id="3" name="Content Placeholder 2">
            <a:extLst>
              <a:ext uri="{FF2B5EF4-FFF2-40B4-BE49-F238E27FC236}">
                <a16:creationId xmlns:a16="http://schemas.microsoft.com/office/drawing/2014/main" id="{80349330-BDC2-0448-8157-2D810090E7CC}"/>
              </a:ext>
            </a:extLst>
          </p:cNvPr>
          <p:cNvSpPr>
            <a:spLocks noGrp="1"/>
          </p:cNvSpPr>
          <p:nvPr>
            <p:ph idx="1"/>
          </p:nvPr>
        </p:nvSpPr>
        <p:spPr>
          <a:xfrm>
            <a:off x="838200" y="1822920"/>
            <a:ext cx="6329516" cy="3471751"/>
          </a:xfrm>
        </p:spPr>
        <p:txBody>
          <a:bodyPr>
            <a:normAutofit/>
          </a:bodyPr>
          <a:lstStyle/>
          <a:p>
            <a:r>
              <a:rPr lang="en-US" sz="3200" b="1" dirty="0"/>
              <a:t>Symbolism began in late 19</a:t>
            </a:r>
            <a:r>
              <a:rPr lang="en-US" sz="3200" b="1" baseline="30000" dirty="0"/>
              <a:t>th</a:t>
            </a:r>
            <a:r>
              <a:rPr lang="en-US" sz="3200" b="1" dirty="0"/>
              <a:t> century France as a literary movement. ‘Gilad </a:t>
            </a:r>
            <a:r>
              <a:rPr lang="en-US" sz="3200" b="1" dirty="0" err="1"/>
              <a:t>Elbom</a:t>
            </a:r>
            <a:r>
              <a:rPr lang="en-US" sz="3200" b="1" dirty="0"/>
              <a:t>’ of Oregon State University describes symbolism simply as : “</a:t>
            </a:r>
            <a:r>
              <a:rPr lang="en-GB" sz="3200" b="1" i="0" dirty="0">
                <a:solidFill>
                  <a:srgbClr val="000000"/>
                </a:solidFill>
                <a:effectLst/>
              </a:rPr>
              <a:t>the idea that things represent other things, (EG: The colour red meaning: love, passion, lust)”</a:t>
            </a:r>
            <a:endParaRPr lang="en-GB" sz="3200" b="0" i="0" dirty="0">
              <a:solidFill>
                <a:srgbClr val="000000"/>
              </a:solidFill>
              <a:effectLst/>
              <a:latin typeface="Open sans" panose="020B0606030504020204" pitchFamily="34" charset="0"/>
            </a:endParaRPr>
          </a:p>
          <a:p>
            <a:r>
              <a:rPr lang="en-GB" sz="3200" b="1" i="0" dirty="0">
                <a:solidFill>
                  <a:srgbClr val="1A1A1A"/>
                </a:solidFill>
                <a:effectLst/>
              </a:rPr>
              <a:t>Art, from the very beginning, has been and continues to be packed with symbolism: religious, thematic and societal. </a:t>
            </a:r>
          </a:p>
          <a:p>
            <a:endParaRPr lang="en-US" sz="3200" b="1" dirty="0"/>
          </a:p>
        </p:txBody>
      </p:sp>
      <p:pic>
        <p:nvPicPr>
          <p:cNvPr id="1026" name="Picture 2">
            <a:extLst>
              <a:ext uri="{FF2B5EF4-FFF2-40B4-BE49-F238E27FC236}">
                <a16:creationId xmlns:a16="http://schemas.microsoft.com/office/drawing/2014/main" id="{3FBD57DB-F078-2C40-A93E-AE8F3D666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690" y="365125"/>
            <a:ext cx="4274575" cy="6024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F9936E-DA34-CA4F-A463-125BABD97D1A}"/>
              </a:ext>
            </a:extLst>
          </p:cNvPr>
          <p:cNvSpPr txBox="1"/>
          <p:nvPr/>
        </p:nvSpPr>
        <p:spPr>
          <a:xfrm>
            <a:off x="838200" y="6189919"/>
            <a:ext cx="6237962" cy="400110"/>
          </a:xfrm>
          <a:prstGeom prst="rect">
            <a:avLst/>
          </a:prstGeom>
          <a:noFill/>
        </p:spPr>
        <p:txBody>
          <a:bodyPr wrap="square" rtlCol="0">
            <a:spAutoFit/>
          </a:bodyPr>
          <a:lstStyle/>
          <a:p>
            <a:r>
              <a:rPr lang="en-US" sz="2000" b="1" dirty="0"/>
              <a:t>Schwabe, C. (1890?) Death and the Grave Digger (Painting). </a:t>
            </a:r>
            <a:r>
              <a:rPr lang="en-US" sz="2000" b="1" dirty="0" err="1"/>
              <a:t>Musee</a:t>
            </a:r>
            <a:r>
              <a:rPr lang="en-US" sz="2000" b="1" dirty="0"/>
              <a:t> du Louvre, Paris.</a:t>
            </a:r>
          </a:p>
        </p:txBody>
      </p:sp>
    </p:spTree>
    <p:extLst>
      <p:ext uri="{BB962C8B-B14F-4D97-AF65-F5344CB8AC3E}">
        <p14:creationId xmlns:p14="http://schemas.microsoft.com/office/powerpoint/2010/main" val="73745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EF6EFC-D194-944E-A3AA-E7DD4F4CCFE1}"/>
              </a:ext>
            </a:extLst>
          </p:cNvPr>
          <p:cNvSpPr>
            <a:spLocks noGrp="1"/>
          </p:cNvSpPr>
          <p:nvPr>
            <p:ph idx="1"/>
          </p:nvPr>
        </p:nvSpPr>
        <p:spPr>
          <a:xfrm>
            <a:off x="4960306" y="2055021"/>
            <a:ext cx="6651321" cy="1352185"/>
          </a:xfrm>
        </p:spPr>
        <p:txBody>
          <a:bodyPr>
            <a:noAutofit/>
          </a:bodyPr>
          <a:lstStyle/>
          <a:p>
            <a:pPr marL="0" indent="0">
              <a:buNone/>
            </a:pPr>
            <a:r>
              <a:rPr lang="en-GB" sz="3600" b="1" i="0" dirty="0">
                <a:solidFill>
                  <a:srgbClr val="1A1A1A"/>
                </a:solidFill>
                <a:effectLst/>
              </a:rPr>
              <a:t>”Human beings communicate through art with symbols that transcend the boundaries of time and culture” (</a:t>
            </a:r>
            <a:r>
              <a:rPr lang="en-GB" sz="3600" b="1" i="0" dirty="0" err="1">
                <a:solidFill>
                  <a:srgbClr val="1A1A1A"/>
                </a:solidFill>
                <a:effectLst/>
              </a:rPr>
              <a:t>Clar</a:t>
            </a:r>
            <a:r>
              <a:rPr lang="en-GB" sz="3600" b="1" i="0" dirty="0">
                <a:solidFill>
                  <a:srgbClr val="1A1A1A"/>
                </a:solidFill>
                <a:effectLst/>
              </a:rPr>
              <a:t>, 1993)</a:t>
            </a:r>
            <a:endParaRPr lang="en-GB" sz="3600" b="1" i="0" dirty="0">
              <a:solidFill>
                <a:srgbClr val="313131"/>
              </a:solidFill>
              <a:effectLst/>
            </a:endParaRPr>
          </a:p>
          <a:p>
            <a:pPr marL="0" indent="0">
              <a:buNone/>
            </a:pPr>
            <a:endParaRPr lang="en-US" sz="4000" dirty="0"/>
          </a:p>
        </p:txBody>
      </p:sp>
      <p:pic>
        <p:nvPicPr>
          <p:cNvPr id="5" name="Picture 4" descr="A picture containing person, indoor, dancer&#10;&#10;Description automatically generated">
            <a:extLst>
              <a:ext uri="{FF2B5EF4-FFF2-40B4-BE49-F238E27FC236}">
                <a16:creationId xmlns:a16="http://schemas.microsoft.com/office/drawing/2014/main" id="{E68947E9-C872-0C49-896A-91FF9BFF19B1}"/>
              </a:ext>
            </a:extLst>
          </p:cNvPr>
          <p:cNvPicPr>
            <a:picLocks noChangeAspect="1"/>
          </p:cNvPicPr>
          <p:nvPr/>
        </p:nvPicPr>
        <p:blipFill>
          <a:blip r:embed="rId2"/>
          <a:stretch>
            <a:fillRect/>
          </a:stretch>
        </p:blipFill>
        <p:spPr>
          <a:xfrm>
            <a:off x="262003" y="344592"/>
            <a:ext cx="4476416" cy="6125228"/>
          </a:xfrm>
          <a:prstGeom prst="rect">
            <a:avLst/>
          </a:prstGeom>
        </p:spPr>
      </p:pic>
      <p:sp>
        <p:nvSpPr>
          <p:cNvPr id="6" name="TextBox 5">
            <a:extLst>
              <a:ext uri="{FF2B5EF4-FFF2-40B4-BE49-F238E27FC236}">
                <a16:creationId xmlns:a16="http://schemas.microsoft.com/office/drawing/2014/main" id="{754C0564-3D9C-2F4C-B187-73F8064DAE6E}"/>
              </a:ext>
            </a:extLst>
          </p:cNvPr>
          <p:cNvSpPr txBox="1"/>
          <p:nvPr/>
        </p:nvSpPr>
        <p:spPr>
          <a:xfrm>
            <a:off x="4960306" y="5708215"/>
            <a:ext cx="6237962" cy="400110"/>
          </a:xfrm>
          <a:prstGeom prst="rect">
            <a:avLst/>
          </a:prstGeom>
          <a:noFill/>
        </p:spPr>
        <p:txBody>
          <a:bodyPr wrap="square" rtlCol="0">
            <a:spAutoFit/>
          </a:bodyPr>
          <a:lstStyle/>
          <a:p>
            <a:r>
              <a:rPr lang="en-US" sz="2000" b="1" dirty="0"/>
              <a:t>Eyck, J, V. (1434) </a:t>
            </a:r>
            <a:r>
              <a:rPr lang="en-US" sz="2000" b="1" i="1" dirty="0"/>
              <a:t>The Arnolfini Portrait </a:t>
            </a:r>
            <a:r>
              <a:rPr lang="en-US" sz="2000" b="1" dirty="0"/>
              <a:t>(oil on oak). National Gallery, London.</a:t>
            </a:r>
          </a:p>
        </p:txBody>
      </p:sp>
      <p:sp>
        <p:nvSpPr>
          <p:cNvPr id="8" name="TextBox 7">
            <a:extLst>
              <a:ext uri="{FF2B5EF4-FFF2-40B4-BE49-F238E27FC236}">
                <a16:creationId xmlns:a16="http://schemas.microsoft.com/office/drawing/2014/main" id="{DDD72DD6-831C-AB42-90C7-6CD2D4C414E4}"/>
              </a:ext>
            </a:extLst>
          </p:cNvPr>
          <p:cNvSpPr txBox="1"/>
          <p:nvPr/>
        </p:nvSpPr>
        <p:spPr>
          <a:xfrm>
            <a:off x="4960306" y="6108325"/>
            <a:ext cx="6093912" cy="400110"/>
          </a:xfrm>
          <a:prstGeom prst="rect">
            <a:avLst/>
          </a:prstGeom>
          <a:noFill/>
        </p:spPr>
        <p:txBody>
          <a:bodyPr wrap="square">
            <a:spAutoFit/>
          </a:bodyPr>
          <a:lstStyle/>
          <a:p>
            <a:r>
              <a:rPr lang="en-GB" sz="2000" b="1" dirty="0" err="1">
                <a:effectLst/>
                <a:ea typeface="Calibri" panose="020F0502020204030204" pitchFamily="34" charset="0"/>
                <a:cs typeface="Times New Roman" panose="02020603050405020304" pitchFamily="18" charset="0"/>
              </a:rPr>
              <a:t>Clar</a:t>
            </a:r>
            <a:r>
              <a:rPr lang="en-GB" sz="2000" b="1" dirty="0">
                <a:effectLst/>
                <a:ea typeface="Calibri" panose="020F0502020204030204" pitchFamily="34" charset="0"/>
                <a:cs typeface="Times New Roman" panose="02020603050405020304" pitchFamily="18" charset="0"/>
              </a:rPr>
              <a:t>, R. (1993) </a:t>
            </a:r>
            <a:r>
              <a:rPr lang="en-GB" sz="2000" b="1" dirty="0">
                <a:solidFill>
                  <a:srgbClr val="000000"/>
                </a:solidFill>
                <a:effectLst/>
                <a:ea typeface="Times New Roman" panose="02020603050405020304" pitchFamily="18" charset="0"/>
                <a:cs typeface="Times New Roman" panose="02020603050405020304" pitchFamily="18" charset="0"/>
              </a:rPr>
              <a:t>An Art-and-Technology Payload for the Space Shuttle. </a:t>
            </a:r>
            <a:r>
              <a:rPr lang="en-GB" sz="2000" b="1" i="1" dirty="0">
                <a:solidFill>
                  <a:srgbClr val="000000"/>
                </a:solidFill>
                <a:effectLst/>
                <a:ea typeface="Times New Roman" panose="02020603050405020304" pitchFamily="18" charset="0"/>
                <a:cs typeface="Times New Roman" panose="02020603050405020304" pitchFamily="18" charset="0"/>
              </a:rPr>
              <a:t>Leonardo,</a:t>
            </a:r>
            <a:r>
              <a:rPr lang="en-GB" sz="2000" b="1" dirty="0">
                <a:solidFill>
                  <a:srgbClr val="000000"/>
                </a:solidFill>
                <a:effectLst/>
                <a:ea typeface="Times New Roman" panose="02020603050405020304" pitchFamily="18" charset="0"/>
                <a:cs typeface="Times New Roman" panose="02020603050405020304" pitchFamily="18" charset="0"/>
              </a:rPr>
              <a:t> 26 (Nr.4), 293-296</a:t>
            </a:r>
            <a:endParaRPr lang="en-GB"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83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1D6A-C9F6-BF4C-BBB9-7393736C04DE}"/>
              </a:ext>
            </a:extLst>
          </p:cNvPr>
          <p:cNvSpPr>
            <a:spLocks noGrp="1"/>
          </p:cNvSpPr>
          <p:nvPr>
            <p:ph type="title"/>
          </p:nvPr>
        </p:nvSpPr>
        <p:spPr/>
        <p:txBody>
          <a:bodyPr/>
          <a:lstStyle/>
          <a:p>
            <a:r>
              <a:rPr lang="en-US" dirty="0"/>
              <a:t>Tattoo History</a:t>
            </a:r>
          </a:p>
        </p:txBody>
      </p:sp>
      <p:sp>
        <p:nvSpPr>
          <p:cNvPr id="3" name="Content Placeholder 2">
            <a:extLst>
              <a:ext uri="{FF2B5EF4-FFF2-40B4-BE49-F238E27FC236}">
                <a16:creationId xmlns:a16="http://schemas.microsoft.com/office/drawing/2014/main" id="{2778A002-D463-6C44-827F-FAD94BF4C7FE}"/>
              </a:ext>
            </a:extLst>
          </p:cNvPr>
          <p:cNvSpPr>
            <a:spLocks noGrp="1"/>
          </p:cNvSpPr>
          <p:nvPr>
            <p:ph idx="1"/>
          </p:nvPr>
        </p:nvSpPr>
        <p:spPr>
          <a:xfrm>
            <a:off x="374738" y="2013933"/>
            <a:ext cx="5838172" cy="3820063"/>
          </a:xfrm>
        </p:spPr>
        <p:txBody>
          <a:bodyPr>
            <a:noAutofit/>
          </a:bodyPr>
          <a:lstStyle/>
          <a:p>
            <a:r>
              <a:rPr lang="en-GB" sz="2600" b="1" i="0" u="none" strike="noStrike" dirty="0">
                <a:solidFill>
                  <a:srgbClr val="000000"/>
                </a:solidFill>
                <a:effectLst/>
              </a:rPr>
              <a:t>Tattoo art dates back to around 3000 B.C and therefore the symbolism and purpose of tattoos has a rich history. </a:t>
            </a:r>
          </a:p>
          <a:p>
            <a:r>
              <a:rPr lang="en-GB" sz="2600" b="1" i="0" u="none" strike="noStrike" dirty="0">
                <a:solidFill>
                  <a:srgbClr val="000000"/>
                </a:solidFill>
                <a:effectLst/>
              </a:rPr>
              <a:t>A lot of traditional 'old school' tattoo designs we see today were popularised by sailors and military men. 'Sailor Jerry' is by far one of the most influential tattoo artists of all time – based in Honolulu, Jerry specialised in ‘traditional’ designs and tattooed these on sailors and navy-men.</a:t>
            </a:r>
          </a:p>
          <a:p>
            <a:r>
              <a:rPr lang="en-GB" sz="2600" b="1" i="0" u="none" strike="noStrike" dirty="0">
                <a:solidFill>
                  <a:srgbClr val="000000"/>
                </a:solidFill>
                <a:effectLst/>
              </a:rPr>
              <a:t>The societal acceptance of people getting tattoos has had a substantial impact on the popularity of being tattooed and the purpose.</a:t>
            </a:r>
            <a:endParaRPr lang="en-US" sz="2600" b="1" dirty="0"/>
          </a:p>
        </p:txBody>
      </p:sp>
      <p:pic>
        <p:nvPicPr>
          <p:cNvPr id="4" name="Picture 3" descr="A picture containing text&#10;&#10;Description automatically generated">
            <a:extLst>
              <a:ext uri="{FF2B5EF4-FFF2-40B4-BE49-F238E27FC236}">
                <a16:creationId xmlns:a16="http://schemas.microsoft.com/office/drawing/2014/main" id="{C80FA9B8-E092-374A-BC7E-FD8CD321A666}"/>
              </a:ext>
            </a:extLst>
          </p:cNvPr>
          <p:cNvPicPr>
            <a:picLocks noChangeAspect="1"/>
          </p:cNvPicPr>
          <p:nvPr/>
        </p:nvPicPr>
        <p:blipFill>
          <a:blip r:embed="rId3"/>
          <a:stretch>
            <a:fillRect/>
          </a:stretch>
        </p:blipFill>
        <p:spPr>
          <a:xfrm>
            <a:off x="6531533" y="2077811"/>
            <a:ext cx="4822267" cy="3462388"/>
          </a:xfrm>
          <a:prstGeom prst="rect">
            <a:avLst/>
          </a:prstGeom>
        </p:spPr>
      </p:pic>
      <p:sp>
        <p:nvSpPr>
          <p:cNvPr id="5" name="TextBox 4">
            <a:extLst>
              <a:ext uri="{FF2B5EF4-FFF2-40B4-BE49-F238E27FC236}">
                <a16:creationId xmlns:a16="http://schemas.microsoft.com/office/drawing/2014/main" id="{B946AC34-BA59-EA48-96E8-C37D09D9666D}"/>
              </a:ext>
            </a:extLst>
          </p:cNvPr>
          <p:cNvSpPr txBox="1"/>
          <p:nvPr/>
        </p:nvSpPr>
        <p:spPr>
          <a:xfrm>
            <a:off x="7092862" y="5927322"/>
            <a:ext cx="5200389" cy="707886"/>
          </a:xfrm>
          <a:prstGeom prst="rect">
            <a:avLst/>
          </a:prstGeom>
          <a:noFill/>
        </p:spPr>
        <p:txBody>
          <a:bodyPr wrap="square">
            <a:spAutoFit/>
          </a:bodyPr>
          <a:lstStyle/>
          <a:p>
            <a:r>
              <a:rPr lang="en-GB" sz="2000" b="1" i="0" dirty="0">
                <a:solidFill>
                  <a:srgbClr val="1A1A1A"/>
                </a:solidFill>
                <a:effectLst/>
              </a:rPr>
              <a:t>Jerry, S. (?) </a:t>
            </a:r>
            <a:r>
              <a:rPr lang="en-GB" sz="2000" b="1" i="1" dirty="0">
                <a:solidFill>
                  <a:srgbClr val="1A1A1A"/>
                </a:solidFill>
                <a:effectLst/>
              </a:rPr>
              <a:t>TRADITIONAL TATTOO MEANINGS.</a:t>
            </a:r>
            <a:r>
              <a:rPr lang="en-GB" sz="2000" b="1" i="0" dirty="0">
                <a:solidFill>
                  <a:srgbClr val="1A1A1A"/>
                </a:solidFill>
                <a:effectLst/>
              </a:rPr>
              <a:t> Available Online: https://</a:t>
            </a:r>
            <a:r>
              <a:rPr lang="en-GB" sz="2000" b="1" i="0" dirty="0" err="1">
                <a:solidFill>
                  <a:srgbClr val="1A1A1A"/>
                </a:solidFill>
                <a:effectLst/>
              </a:rPr>
              <a:t>sailorjerry.com</a:t>
            </a:r>
            <a:r>
              <a:rPr lang="en-GB" sz="2000" b="1" i="0" dirty="0">
                <a:solidFill>
                  <a:srgbClr val="1A1A1A"/>
                </a:solidFill>
                <a:effectLst/>
              </a:rPr>
              <a:t>/</a:t>
            </a:r>
            <a:r>
              <a:rPr lang="en-GB" sz="2000" b="1" i="0" dirty="0" err="1">
                <a:solidFill>
                  <a:srgbClr val="1A1A1A"/>
                </a:solidFill>
                <a:effectLst/>
              </a:rPr>
              <a:t>en-gb</a:t>
            </a:r>
            <a:r>
              <a:rPr lang="en-GB" sz="2000" b="1" i="0" dirty="0">
                <a:solidFill>
                  <a:srgbClr val="1A1A1A"/>
                </a:solidFill>
                <a:effectLst/>
              </a:rPr>
              <a:t>/tattoos/ [Accessed 17/10/2022]</a:t>
            </a:r>
            <a:endParaRPr lang="en-US" sz="2000" b="1" dirty="0"/>
          </a:p>
        </p:txBody>
      </p:sp>
    </p:spTree>
    <p:extLst>
      <p:ext uri="{BB962C8B-B14F-4D97-AF65-F5344CB8AC3E}">
        <p14:creationId xmlns:p14="http://schemas.microsoft.com/office/powerpoint/2010/main" val="298901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0DF1-0C0F-874C-87C2-704A66581C39}"/>
              </a:ext>
            </a:extLst>
          </p:cNvPr>
          <p:cNvSpPr>
            <a:spLocks noGrp="1"/>
          </p:cNvSpPr>
          <p:nvPr>
            <p:ph type="title"/>
          </p:nvPr>
        </p:nvSpPr>
        <p:spPr/>
        <p:txBody>
          <a:bodyPr/>
          <a:lstStyle/>
          <a:p>
            <a:r>
              <a:rPr lang="en-US" dirty="0"/>
              <a:t>Symbolism in Tattoo Design</a:t>
            </a:r>
          </a:p>
        </p:txBody>
      </p:sp>
      <p:sp>
        <p:nvSpPr>
          <p:cNvPr id="3" name="Content Placeholder 2">
            <a:extLst>
              <a:ext uri="{FF2B5EF4-FFF2-40B4-BE49-F238E27FC236}">
                <a16:creationId xmlns:a16="http://schemas.microsoft.com/office/drawing/2014/main" id="{3262BF0E-F11A-194F-BE06-40935B1B6C60}"/>
              </a:ext>
            </a:extLst>
          </p:cNvPr>
          <p:cNvSpPr>
            <a:spLocks noGrp="1"/>
          </p:cNvSpPr>
          <p:nvPr>
            <p:ph idx="1"/>
          </p:nvPr>
        </p:nvSpPr>
        <p:spPr>
          <a:xfrm>
            <a:off x="838200" y="2134193"/>
            <a:ext cx="5938381" cy="4358682"/>
          </a:xfrm>
        </p:spPr>
        <p:txBody>
          <a:bodyPr>
            <a:normAutofit lnSpcReduction="10000"/>
          </a:bodyPr>
          <a:lstStyle/>
          <a:p>
            <a:r>
              <a:rPr lang="en-GB" b="1" i="0" u="none" strike="noStrike" dirty="0">
                <a:solidFill>
                  <a:srgbClr val="000000"/>
                </a:solidFill>
                <a:effectLst/>
              </a:rPr>
              <a:t>Recently, tattoos have risen in popularity thus creating different recurring imagery and symbolism in tattoo design. Tattoos have always been used as a form of identity and individuality therefore making each tattoo design unique and meaningful to the person getting it. </a:t>
            </a:r>
          </a:p>
          <a:p>
            <a:r>
              <a:rPr lang="en-GB" b="1" i="0" u="none" strike="noStrike" dirty="0">
                <a:solidFill>
                  <a:srgbClr val="000000"/>
                </a:solidFill>
                <a:effectLst/>
              </a:rPr>
              <a:t>In 1991 a 5000 year old ancient mummy was discovered to have 59 tattoos. Mostly religious in nature, these tattoos represented the societal beliefs of the time and the personal spirituality of the individual.</a:t>
            </a:r>
          </a:p>
          <a:p>
            <a:endParaRPr lang="en-GB" b="1" i="0" u="none" strike="noStrike" dirty="0">
              <a:solidFill>
                <a:srgbClr val="000000"/>
              </a:solidFill>
              <a:effectLst/>
            </a:endParaRPr>
          </a:p>
        </p:txBody>
      </p:sp>
      <p:pic>
        <p:nvPicPr>
          <p:cNvPr id="7" name="Picture 6" descr="Shape&#10;&#10;Description automatically generated with low confidence">
            <a:extLst>
              <a:ext uri="{FF2B5EF4-FFF2-40B4-BE49-F238E27FC236}">
                <a16:creationId xmlns:a16="http://schemas.microsoft.com/office/drawing/2014/main" id="{5A9A9D17-F306-9B43-AD7E-FA2004014B7A}"/>
              </a:ext>
            </a:extLst>
          </p:cNvPr>
          <p:cNvPicPr>
            <a:picLocks noChangeAspect="1"/>
          </p:cNvPicPr>
          <p:nvPr/>
        </p:nvPicPr>
        <p:blipFill>
          <a:blip r:embed="rId2"/>
          <a:stretch>
            <a:fillRect/>
          </a:stretch>
        </p:blipFill>
        <p:spPr>
          <a:xfrm>
            <a:off x="5348615" y="1620112"/>
            <a:ext cx="7844110" cy="5476418"/>
          </a:xfrm>
          <a:prstGeom prst="rect">
            <a:avLst/>
          </a:prstGeom>
        </p:spPr>
      </p:pic>
    </p:spTree>
    <p:extLst>
      <p:ext uri="{BB962C8B-B14F-4D97-AF65-F5344CB8AC3E}">
        <p14:creationId xmlns:p14="http://schemas.microsoft.com/office/powerpoint/2010/main" val="412423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7BD5-15F8-1445-8295-6C751778C781}"/>
              </a:ext>
            </a:extLst>
          </p:cNvPr>
          <p:cNvSpPr>
            <a:spLocks noGrp="1"/>
          </p:cNvSpPr>
          <p:nvPr>
            <p:ph type="title"/>
          </p:nvPr>
        </p:nvSpPr>
        <p:spPr/>
        <p:txBody>
          <a:bodyPr/>
          <a:lstStyle/>
          <a:p>
            <a:r>
              <a:rPr lang="en-US" dirty="0"/>
              <a:t>My Design Project</a:t>
            </a:r>
          </a:p>
        </p:txBody>
      </p:sp>
      <p:sp>
        <p:nvSpPr>
          <p:cNvPr id="3" name="Content Placeholder 2">
            <a:extLst>
              <a:ext uri="{FF2B5EF4-FFF2-40B4-BE49-F238E27FC236}">
                <a16:creationId xmlns:a16="http://schemas.microsoft.com/office/drawing/2014/main" id="{72FBE93F-1820-744E-B617-6CFD17707F16}"/>
              </a:ext>
            </a:extLst>
          </p:cNvPr>
          <p:cNvSpPr>
            <a:spLocks noGrp="1"/>
          </p:cNvSpPr>
          <p:nvPr>
            <p:ph idx="1"/>
          </p:nvPr>
        </p:nvSpPr>
        <p:spPr>
          <a:xfrm>
            <a:off x="483296" y="2122928"/>
            <a:ext cx="5612704" cy="4251960"/>
          </a:xfrm>
        </p:spPr>
        <p:txBody>
          <a:bodyPr>
            <a:normAutofit/>
          </a:bodyPr>
          <a:lstStyle/>
          <a:p>
            <a:r>
              <a:rPr lang="en-US" sz="3200" b="1" dirty="0"/>
              <a:t>I would like to produce a portfolio of meaningful tattoo designs and tattoo a couple of these onto fake skin. </a:t>
            </a:r>
          </a:p>
          <a:p>
            <a:r>
              <a:rPr lang="en-US" sz="3200" b="1" dirty="0"/>
              <a:t>I intend to purchase a tattoo kit and log my progress of learning the machinery and the art of tattooing whilst also using my research to create symbolic and visually pleasing designs.</a:t>
            </a:r>
          </a:p>
        </p:txBody>
      </p:sp>
      <p:sp>
        <p:nvSpPr>
          <p:cNvPr id="7" name="TextBox 6">
            <a:extLst>
              <a:ext uri="{FF2B5EF4-FFF2-40B4-BE49-F238E27FC236}">
                <a16:creationId xmlns:a16="http://schemas.microsoft.com/office/drawing/2014/main" id="{932B602C-270F-D345-89E0-99C49351AB58}"/>
              </a:ext>
            </a:extLst>
          </p:cNvPr>
          <p:cNvSpPr txBox="1"/>
          <p:nvPr/>
        </p:nvSpPr>
        <p:spPr>
          <a:xfrm>
            <a:off x="6450904" y="6020945"/>
            <a:ext cx="6098458" cy="707886"/>
          </a:xfrm>
          <a:prstGeom prst="rect">
            <a:avLst/>
          </a:prstGeom>
          <a:noFill/>
        </p:spPr>
        <p:txBody>
          <a:bodyPr wrap="square">
            <a:spAutoFit/>
          </a:bodyPr>
          <a:lstStyle/>
          <a:p>
            <a:r>
              <a:rPr lang="en-GB" sz="2000" dirty="0">
                <a:effectLst/>
                <a:ea typeface="Times New Roman" panose="02020603050405020304" pitchFamily="18" charset="0"/>
              </a:rPr>
              <a:t>Lehman, B. (</a:t>
            </a:r>
            <a:r>
              <a:rPr lang="en-GB" sz="2000" dirty="0">
                <a:solidFill>
                  <a:srgbClr val="000000"/>
                </a:solidFill>
                <a:effectLst/>
                <a:ea typeface="Times New Roman" panose="02020603050405020304" pitchFamily="18" charset="0"/>
              </a:rPr>
              <a:t>2020</a:t>
            </a:r>
            <a:r>
              <a:rPr lang="en-GB" sz="2000" dirty="0">
                <a:effectLst/>
                <a:ea typeface="Times New Roman" panose="02020603050405020304" pitchFamily="18" charset="0"/>
              </a:rPr>
              <a:t>) </a:t>
            </a:r>
            <a:r>
              <a:rPr lang="en-GB" sz="2000" i="1" dirty="0">
                <a:solidFill>
                  <a:srgbClr val="111111"/>
                </a:solidFill>
                <a:effectLst/>
                <a:ea typeface="Times New Roman" panose="02020603050405020304" pitchFamily="18" charset="0"/>
              </a:rPr>
              <a:t>A young man gets a tattoo cover-up.</a:t>
            </a:r>
            <a:r>
              <a:rPr lang="en-GB" sz="2000" i="1" dirty="0">
                <a:effectLst/>
                <a:ea typeface="Times New Roman" panose="02020603050405020304" pitchFamily="18" charset="0"/>
              </a:rPr>
              <a:t> </a:t>
            </a:r>
            <a:r>
              <a:rPr lang="en-GB" sz="2000" dirty="0">
                <a:solidFill>
                  <a:srgbClr val="111111"/>
                </a:solidFill>
                <a:effectLst/>
                <a:ea typeface="Times New Roman" panose="02020603050405020304" pitchFamily="18" charset="0"/>
              </a:rPr>
              <a:t>[photograph] Available online: </a:t>
            </a:r>
            <a:r>
              <a:rPr lang="en-GB" sz="2000" u="sng" dirty="0">
                <a:solidFill>
                  <a:srgbClr val="111111"/>
                </a:solidFill>
                <a:effectLst/>
                <a:ea typeface="Times New Roman" panose="02020603050405020304" pitchFamily="18" charset="0"/>
                <a:hlinkClick r:id="rId2"/>
              </a:rPr>
              <a:t>https://unsplash.com/photos/5t4qCgtaLGU</a:t>
            </a:r>
            <a:r>
              <a:rPr lang="en-GB" sz="2000" dirty="0">
                <a:solidFill>
                  <a:srgbClr val="111111"/>
                </a:solidFill>
                <a:effectLst/>
                <a:ea typeface="Times New Roman" panose="02020603050405020304" pitchFamily="18" charset="0"/>
              </a:rPr>
              <a:t> [Accessed 13/12/2022]</a:t>
            </a:r>
            <a:endParaRPr lang="en-GB" sz="2000" dirty="0">
              <a:effectLst/>
              <a:ea typeface="Times New Roman" panose="02020603050405020304" pitchFamily="18" charset="0"/>
            </a:endParaRPr>
          </a:p>
        </p:txBody>
      </p:sp>
      <p:pic>
        <p:nvPicPr>
          <p:cNvPr id="9" name="Picture 8" descr="A picture containing person, tattoo, indoor, feet&#10;&#10;Description automatically generated">
            <a:extLst>
              <a:ext uri="{FF2B5EF4-FFF2-40B4-BE49-F238E27FC236}">
                <a16:creationId xmlns:a16="http://schemas.microsoft.com/office/drawing/2014/main" id="{9473E06D-453D-FE4E-8875-0B9F94140E11}"/>
              </a:ext>
            </a:extLst>
          </p:cNvPr>
          <p:cNvPicPr>
            <a:picLocks noChangeAspect="1"/>
          </p:cNvPicPr>
          <p:nvPr/>
        </p:nvPicPr>
        <p:blipFill>
          <a:blip r:embed="rId3"/>
          <a:stretch>
            <a:fillRect/>
          </a:stretch>
        </p:blipFill>
        <p:spPr>
          <a:xfrm>
            <a:off x="6450904" y="2122928"/>
            <a:ext cx="5257800" cy="3505200"/>
          </a:xfrm>
          <a:prstGeom prst="rect">
            <a:avLst/>
          </a:prstGeom>
        </p:spPr>
      </p:pic>
    </p:spTree>
    <p:extLst>
      <p:ext uri="{BB962C8B-B14F-4D97-AF65-F5344CB8AC3E}">
        <p14:creationId xmlns:p14="http://schemas.microsoft.com/office/powerpoint/2010/main" val="492205667"/>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1165</TotalTime>
  <Words>578</Words>
  <Application>Microsoft Macintosh PowerPoint</Application>
  <PresentationFormat>Widescreen</PresentationFormat>
  <Paragraphs>26</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Modern Love</vt:lpstr>
      <vt:lpstr>Open sans</vt:lpstr>
      <vt:lpstr>The Hand</vt:lpstr>
      <vt:lpstr>SketchyVTI</vt:lpstr>
      <vt:lpstr>Symbolism in Tattoo Art</vt:lpstr>
      <vt:lpstr>Project Overview</vt:lpstr>
      <vt:lpstr>Symbolism</vt:lpstr>
      <vt:lpstr>PowerPoint Presentation</vt:lpstr>
      <vt:lpstr>Tattoo History</vt:lpstr>
      <vt:lpstr>Symbolism in Tattoo Design</vt:lpstr>
      <vt:lpstr>My Design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Symbolism in Tattoo Art</dc:title>
  <dc:creator>JESS CORBETT</dc:creator>
  <cp:lastModifiedBy>JESS CORBETT</cp:lastModifiedBy>
  <cp:revision>2</cp:revision>
  <dcterms:created xsi:type="dcterms:W3CDTF">2022-12-15T17:08:36Z</dcterms:created>
  <dcterms:modified xsi:type="dcterms:W3CDTF">2022-12-16T12:33:37Z</dcterms:modified>
</cp:coreProperties>
</file>